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299" r:id="rId45"/>
    <p:sldId id="301" r:id="rId46"/>
    <p:sldId id="303" r:id="rId47"/>
    <p:sldId id="302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66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93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169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876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819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152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100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05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2910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871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37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56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330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71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4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15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0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734097F-4EF8-4251-8BE5-52474481632C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DB2A7-D4CF-47B5-B3B0-93B83593C2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116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0443" y="914400"/>
            <a:ext cx="8270421" cy="3335647"/>
          </a:xfrm>
        </p:spPr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PowerBI</a:t>
            </a:r>
            <a:r>
              <a:rPr lang="en-US" altLang="zh-TW" dirty="0" smtClean="0"/>
              <a:t> </a:t>
            </a:r>
            <a:r>
              <a:rPr lang="zh-TW" altLang="en-US" dirty="0" smtClean="0"/>
              <a:t>實務操作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17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262763"/>
            <a:ext cx="11442192" cy="62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32"/>
            <a:ext cx="12192000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" y="649224"/>
            <a:ext cx="11972925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197" y="306134"/>
            <a:ext cx="6974875" cy="63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PowerBI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977"/>
            <a:ext cx="12192000" cy="53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1208" y="452718"/>
            <a:ext cx="2565226" cy="882306"/>
          </a:xfrm>
        </p:spPr>
        <p:txBody>
          <a:bodyPr/>
          <a:lstStyle/>
          <a:p>
            <a:r>
              <a:rPr lang="zh-TW" altLang="en-US" dirty="0" smtClean="0"/>
              <a:t>資料處理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33" y="0"/>
            <a:ext cx="9628094" cy="6858000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831307" y="70968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0824949" y="554326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44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4018"/>
          </a:xfrm>
        </p:spPr>
        <p:txBody>
          <a:bodyPr/>
          <a:lstStyle/>
          <a:p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使用第一個資料列作為標頭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736"/>
            <a:ext cx="12192000" cy="496519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416955" y="249754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11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3162"/>
          </a:xfrm>
        </p:spPr>
        <p:txBody>
          <a:bodyPr/>
          <a:lstStyle/>
          <a:p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刪除欄位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6333"/>
            <a:ext cx="12192000" cy="4285827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7902054" y="4626591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5348472" y="167867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02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分割資料行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4" y="1429321"/>
            <a:ext cx="11010900" cy="51149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348472" y="302980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8243248" y="1429321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9662615" y="279779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97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分割資料行</a:t>
            </a:r>
            <a:r>
              <a:rPr lang="en-US" altLang="zh-TW" dirty="0" smtClean="0"/>
              <a:t>/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288" y="1255713"/>
            <a:ext cx="9971402" cy="548779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050834" y="265624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09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Power BI Desktop</a:t>
            </a:r>
            <a:r>
              <a:rPr lang="zh-TW" altLang="en-US" b="1" dirty="0"/>
              <a:t>是什麼？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81540" y="1965832"/>
            <a:ext cx="10653259" cy="4195481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為商業數據分析工具，是</a:t>
            </a:r>
            <a:r>
              <a:rPr lang="en-US" altLang="zh-TW" sz="3200" dirty="0"/>
              <a:t>Excel Power BI </a:t>
            </a:r>
            <a:r>
              <a:rPr lang="zh-TW" altLang="en-US" sz="3200" dirty="0"/>
              <a:t>免費升級</a:t>
            </a:r>
            <a:r>
              <a:rPr lang="zh-TW" altLang="en-US" sz="3200" dirty="0" smtClean="0"/>
              <a:t>版本</a:t>
            </a:r>
            <a:r>
              <a:rPr lang="en-US" altLang="zh-TW" sz="3200" dirty="0" smtClean="0"/>
              <a:t>:</a:t>
            </a:r>
          </a:p>
          <a:p>
            <a:r>
              <a:rPr lang="zh-TW" altLang="en-US" sz="3200" dirty="0" smtClean="0"/>
              <a:t>不</a:t>
            </a:r>
            <a:r>
              <a:rPr lang="zh-TW" altLang="en-US" sz="3200" dirty="0"/>
              <a:t>須程式技術</a:t>
            </a:r>
            <a:r>
              <a:rPr lang="zh-TW" altLang="en-US" sz="3200" dirty="0" smtClean="0"/>
              <a:t>背景</a:t>
            </a:r>
            <a:endParaRPr lang="en-US" altLang="zh-TW" sz="3200" dirty="0" smtClean="0"/>
          </a:p>
          <a:p>
            <a:r>
              <a:rPr lang="zh-TW" altLang="en-US" sz="3200" dirty="0" smtClean="0"/>
              <a:t>且</a:t>
            </a:r>
            <a:r>
              <a:rPr lang="zh-TW" altLang="en-US" sz="3200" dirty="0"/>
              <a:t>不受</a:t>
            </a:r>
            <a:r>
              <a:rPr lang="en-US" altLang="zh-TW" sz="3200" dirty="0"/>
              <a:t>excel </a:t>
            </a:r>
            <a:r>
              <a:rPr lang="zh-TW" altLang="en-US" sz="3200" dirty="0"/>
              <a:t>版本</a:t>
            </a:r>
            <a:r>
              <a:rPr lang="zh-TW" altLang="en-US" sz="3200" dirty="0" smtClean="0"/>
              <a:t>限制</a:t>
            </a:r>
            <a:endParaRPr lang="en-US" altLang="zh-TW" sz="3200" dirty="0" smtClean="0"/>
          </a:p>
          <a:p>
            <a:r>
              <a:rPr lang="zh-TW" altLang="en-US" sz="3200" dirty="0" smtClean="0"/>
              <a:t>可</a:t>
            </a:r>
            <a:r>
              <a:rPr lang="zh-TW" altLang="en-US" sz="3200" dirty="0"/>
              <a:t>匯入不同的資料</a:t>
            </a:r>
            <a:r>
              <a:rPr lang="zh-TW" altLang="en-US" sz="3200" dirty="0" smtClean="0"/>
              <a:t>來源</a:t>
            </a:r>
            <a:endParaRPr lang="en-US" altLang="zh-TW" sz="3200" dirty="0" smtClean="0"/>
          </a:p>
          <a:p>
            <a:r>
              <a:rPr lang="zh-TW" altLang="en-US" sz="3200" dirty="0" smtClean="0"/>
              <a:t>可</a:t>
            </a:r>
            <a:r>
              <a:rPr lang="zh-TW" altLang="en-US" sz="3200" dirty="0"/>
              <a:t>自助製程視覺化報表，用於</a:t>
            </a:r>
            <a:r>
              <a:rPr lang="zh-TW" altLang="en-US" sz="3200" b="1" dirty="0"/>
              <a:t>業務開發、統計預測、銷售分析</a:t>
            </a:r>
            <a:r>
              <a:rPr lang="zh-TW" altLang="en-US" sz="3200" dirty="0"/>
              <a:t>等數據分析工作。</a:t>
            </a:r>
          </a:p>
        </p:txBody>
      </p:sp>
    </p:spTree>
    <p:extLst>
      <p:ext uri="{BB962C8B-B14F-4D97-AF65-F5344CB8AC3E}">
        <p14:creationId xmlns:p14="http://schemas.microsoft.com/office/powerpoint/2010/main" val="20087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0866"/>
          </a:xfrm>
        </p:spPr>
        <p:txBody>
          <a:bodyPr/>
          <a:lstStyle/>
          <a:p>
            <a:r>
              <a:rPr lang="zh-TW" altLang="en-US" dirty="0" smtClean="0"/>
              <a:t>資料處理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關閉並套用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32" y="1554480"/>
            <a:ext cx="11777557" cy="485546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543498" y="377067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59307" y="302980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3652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關聯</a:t>
            </a:r>
            <a:r>
              <a:rPr lang="en-US" altLang="zh-TW" dirty="0" smtClean="0"/>
              <a:t>-</a:t>
            </a:r>
            <a:r>
              <a:rPr lang="zh-TW" altLang="en-US" dirty="0" smtClean="0"/>
              <a:t>相同名稱自動關聯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248" y="1549718"/>
            <a:ext cx="9692513" cy="468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關聯</a:t>
            </a:r>
            <a:r>
              <a:rPr lang="en-US" altLang="zh-TW" dirty="0" smtClean="0"/>
              <a:t>-</a:t>
            </a:r>
            <a:r>
              <a:rPr lang="zh-TW" altLang="en-US" dirty="0" smtClean="0"/>
              <a:t>不同名稱</a:t>
            </a:r>
            <a:r>
              <a:rPr lang="en-US" altLang="zh-TW" dirty="0" smtClean="0"/>
              <a:t>(</a:t>
            </a:r>
            <a:r>
              <a:rPr lang="zh-TW" altLang="en-US" dirty="0" smtClean="0"/>
              <a:t>拖曳連結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1417673"/>
            <a:ext cx="8798623" cy="531726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500047" y="4653887"/>
            <a:ext cx="968992" cy="545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拖曳</a:t>
            </a:r>
          </a:p>
        </p:txBody>
      </p:sp>
    </p:spTree>
    <p:extLst>
      <p:ext uri="{BB962C8B-B14F-4D97-AF65-F5344CB8AC3E}">
        <p14:creationId xmlns:p14="http://schemas.microsoft.com/office/powerpoint/2010/main" val="2088115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導入欄位</a:t>
            </a:r>
            <a:r>
              <a:rPr lang="en-US" altLang="zh-TW" dirty="0" smtClean="0"/>
              <a:t>-</a:t>
            </a:r>
            <a:r>
              <a:rPr lang="zh-TW" altLang="en-US" dirty="0" smtClean="0"/>
              <a:t>新增資料欄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136" y="1476566"/>
            <a:ext cx="8808752" cy="5100194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294125" y="105348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8500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1745" y="86958"/>
            <a:ext cx="11177081" cy="543978"/>
          </a:xfrm>
        </p:spPr>
        <p:txBody>
          <a:bodyPr/>
          <a:lstStyle/>
          <a:p>
            <a:r>
              <a:rPr lang="zh-TW" altLang="en-US" sz="2400" dirty="0" smtClean="0"/>
              <a:t>新增資料欄   總</a:t>
            </a:r>
            <a:r>
              <a:rPr lang="zh-TW" altLang="en-US" sz="2400" dirty="0"/>
              <a:t>金額 </a:t>
            </a:r>
            <a:r>
              <a:rPr lang="en-US" altLang="zh-TW" sz="2400" dirty="0"/>
              <a:t>= RELATED('</a:t>
            </a:r>
            <a:r>
              <a:rPr lang="zh-TW" altLang="en-US" sz="2400" dirty="0"/>
              <a:t>產品</a:t>
            </a:r>
            <a:r>
              <a:rPr lang="en-US" altLang="zh-TW" sz="2400" dirty="0"/>
              <a:t>'[</a:t>
            </a:r>
            <a:r>
              <a:rPr lang="zh-TW" altLang="en-US" sz="2400" dirty="0"/>
              <a:t>單價</a:t>
            </a:r>
            <a:r>
              <a:rPr lang="en-US" altLang="zh-TW" sz="2400" dirty="0"/>
              <a:t>])*'</a:t>
            </a:r>
            <a:r>
              <a:rPr lang="zh-TW" altLang="en-US" sz="2400" dirty="0"/>
              <a:t>銷售</a:t>
            </a:r>
            <a:r>
              <a:rPr lang="en-US" altLang="zh-TW" sz="2400" dirty="0"/>
              <a:t>'[</a:t>
            </a:r>
            <a:r>
              <a:rPr lang="zh-TW" altLang="en-US" sz="2400" dirty="0"/>
              <a:t>數量</a:t>
            </a:r>
            <a:r>
              <a:rPr lang="en-US" altLang="zh-TW" sz="2400" dirty="0"/>
              <a:t>]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96" y="630936"/>
            <a:ext cx="7915977" cy="6165829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8543497" y="329077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906972" y="205105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694829" y="105476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7289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1994"/>
          </a:xfrm>
        </p:spPr>
        <p:txBody>
          <a:bodyPr/>
          <a:lstStyle/>
          <a:p>
            <a:r>
              <a:rPr lang="zh-TW" altLang="en-US" sz="2800" dirty="0" smtClean="0"/>
              <a:t>新增量值</a:t>
            </a:r>
            <a:r>
              <a:rPr lang="en-US" altLang="zh-TW" sz="2800" dirty="0"/>
              <a:t> </a:t>
            </a:r>
            <a:r>
              <a:rPr lang="zh-TW" altLang="en-US" sz="2800" dirty="0" smtClean="0"/>
              <a:t> 銷售</a:t>
            </a:r>
            <a:r>
              <a:rPr lang="zh-TW" altLang="en-US" sz="2800" dirty="0"/>
              <a:t>總額 </a:t>
            </a:r>
            <a:r>
              <a:rPr lang="en-US" altLang="zh-TW" sz="2800" dirty="0"/>
              <a:t>= SUM('</a:t>
            </a:r>
            <a:r>
              <a:rPr lang="zh-TW" altLang="en-US" sz="2800" dirty="0"/>
              <a:t>銷售</a:t>
            </a:r>
            <a:r>
              <a:rPr lang="en-US" altLang="zh-TW" sz="2800" dirty="0"/>
              <a:t>'[</a:t>
            </a:r>
            <a:r>
              <a:rPr lang="zh-TW" altLang="en-US" sz="2800" dirty="0"/>
              <a:t>總金額</a:t>
            </a:r>
            <a:r>
              <a:rPr lang="en-US" altLang="zh-TW" sz="2800" dirty="0"/>
              <a:t>])</a:t>
            </a:r>
            <a:br>
              <a:rPr lang="en-US" altLang="zh-TW" sz="2800" dirty="0"/>
            </a:br>
            <a:endParaRPr lang="zh-TW" altLang="en-US" sz="28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824" y="1124712"/>
            <a:ext cx="7833992" cy="564077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8488907" y="91317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661313" y="217388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4144428" y="133625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275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34063" y="2903310"/>
            <a:ext cx="3294953" cy="845730"/>
          </a:xfrm>
        </p:spPr>
        <p:txBody>
          <a:bodyPr/>
          <a:lstStyle/>
          <a:p>
            <a:r>
              <a:rPr lang="zh-TW" altLang="en-US" dirty="0" smtClean="0"/>
              <a:t>視覺化圖表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409" y="4123563"/>
            <a:ext cx="13049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008" y="0"/>
            <a:ext cx="3337559" cy="703808"/>
          </a:xfrm>
        </p:spPr>
        <p:txBody>
          <a:bodyPr/>
          <a:lstStyle/>
          <a:p>
            <a:r>
              <a:rPr lang="zh-TW" altLang="en-US" dirty="0" smtClean="0"/>
              <a:t>群組直條圖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7448" y="809054"/>
            <a:ext cx="9574343" cy="5957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73658" y="1123720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9513476" y="61571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10053302" y="463687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9936557" y="335921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053078" y="561737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354170" y="270892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45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4874"/>
          </a:xfrm>
        </p:spPr>
        <p:txBody>
          <a:bodyPr/>
          <a:lstStyle/>
          <a:p>
            <a:r>
              <a:rPr lang="zh-TW" altLang="en-US" dirty="0" smtClean="0"/>
              <a:t>交叉分析篩選器</a:t>
            </a:r>
            <a:r>
              <a:rPr lang="en-US" altLang="zh-TW" dirty="0" smtClean="0"/>
              <a:t>-</a:t>
            </a:r>
            <a:r>
              <a:rPr lang="zh-TW" altLang="en-US" dirty="0" smtClean="0"/>
              <a:t>文字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515" y="1488914"/>
            <a:ext cx="10653935" cy="4966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866043" y="2864385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354170" y="282360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7387221" y="430636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75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交叉篩選器</a:t>
            </a:r>
            <a:r>
              <a:rPr lang="en-US" altLang="zh-TW" dirty="0" smtClean="0"/>
              <a:t>-</a:t>
            </a:r>
            <a:r>
              <a:rPr lang="zh-TW" altLang="en-US" dirty="0" smtClean="0"/>
              <a:t>日期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22492"/>
            <a:ext cx="12192000" cy="455768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356705" y="4019929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297427" y="218011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399114" y="3808389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15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為什麼要學</a:t>
            </a:r>
            <a:r>
              <a:rPr lang="en-US" altLang="zh-TW" b="1" dirty="0"/>
              <a:t>Power BI Desktop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4083" y="1573946"/>
            <a:ext cx="10457317" cy="4728883"/>
          </a:xfrm>
        </p:spPr>
        <p:txBody>
          <a:bodyPr>
            <a:noAutofit/>
          </a:bodyPr>
          <a:lstStyle/>
          <a:p>
            <a:r>
              <a:rPr lang="zh-TW" altLang="en-US" sz="3200" dirty="0"/>
              <a:t>匯入多樣資料來源</a:t>
            </a:r>
            <a:r>
              <a:rPr lang="zh-TW" altLang="en-US" sz="3200" dirty="0" smtClean="0"/>
              <a:t>：</a:t>
            </a:r>
            <a:endParaRPr lang="en-US" altLang="zh-TW" sz="3200" dirty="0" smtClean="0"/>
          </a:p>
          <a:p>
            <a:pPr lvl="1"/>
            <a:r>
              <a:rPr lang="zh-TW" altLang="en-US" sz="3000" dirty="0" smtClean="0"/>
              <a:t>支援</a:t>
            </a:r>
            <a:r>
              <a:rPr lang="zh-TW" altLang="en-US" sz="3000" dirty="0"/>
              <a:t>不同類型的資料來源，輕鬆搞定混合式資料</a:t>
            </a:r>
          </a:p>
          <a:p>
            <a:r>
              <a:rPr lang="zh-TW" altLang="en-US" sz="3200" dirty="0"/>
              <a:t>快速整理資料的好幫手</a:t>
            </a:r>
            <a:r>
              <a:rPr lang="zh-TW" altLang="en-US" sz="3200" dirty="0" smtClean="0"/>
              <a:t>：</a:t>
            </a:r>
            <a:endParaRPr lang="en-US" altLang="zh-TW" sz="3200" dirty="0" smtClean="0"/>
          </a:p>
          <a:p>
            <a:pPr lvl="1"/>
            <a:r>
              <a:rPr lang="zh-TW" altLang="en-US" sz="3000" dirty="0" smtClean="0"/>
              <a:t>分散</a:t>
            </a:r>
            <a:r>
              <a:rPr lang="zh-TW" altLang="en-US" sz="3000" dirty="0"/>
              <a:t>資料表快速</a:t>
            </a:r>
            <a:r>
              <a:rPr lang="zh-TW" altLang="en-US" sz="3000" dirty="0" smtClean="0"/>
              <a:t>整合</a:t>
            </a:r>
            <a:endParaRPr lang="en-US" altLang="zh-TW" sz="3000" dirty="0" smtClean="0"/>
          </a:p>
          <a:p>
            <a:r>
              <a:rPr lang="zh-TW" altLang="en-US" sz="3400" dirty="0" smtClean="0"/>
              <a:t>顛覆</a:t>
            </a:r>
            <a:r>
              <a:rPr lang="en-US" altLang="zh-TW" sz="3400" dirty="0"/>
              <a:t>Excel</a:t>
            </a:r>
            <a:r>
              <a:rPr lang="zh-TW" altLang="en-US" sz="3400" dirty="0"/>
              <a:t>的計算能力</a:t>
            </a:r>
            <a:r>
              <a:rPr lang="zh-TW" altLang="en-US" sz="3400" dirty="0" smtClean="0"/>
              <a:t>：</a:t>
            </a:r>
            <a:endParaRPr lang="en-US" altLang="zh-TW" sz="3400" dirty="0" smtClean="0"/>
          </a:p>
          <a:p>
            <a:pPr lvl="1"/>
            <a:r>
              <a:rPr lang="zh-TW" altLang="en-US" sz="3000" dirty="0" smtClean="0"/>
              <a:t>突破</a:t>
            </a:r>
            <a:r>
              <a:rPr lang="zh-TW" altLang="en-US" sz="3000" dirty="0"/>
              <a:t>百萬筆運算限制，跑資料不再卡卡</a:t>
            </a:r>
          </a:p>
          <a:p>
            <a:r>
              <a:rPr lang="zh-TW" altLang="en-US" sz="3200" dirty="0"/>
              <a:t>圖像化互動式報表</a:t>
            </a:r>
            <a:r>
              <a:rPr lang="zh-TW" altLang="en-US" sz="3200" dirty="0" smtClean="0"/>
              <a:t>：</a:t>
            </a:r>
            <a:endParaRPr lang="en-US" altLang="zh-TW" sz="3200" dirty="0" smtClean="0"/>
          </a:p>
          <a:p>
            <a:pPr lvl="1"/>
            <a:r>
              <a:rPr lang="zh-TW" altLang="en-US" sz="3000" dirty="0" smtClean="0"/>
              <a:t>展現</a:t>
            </a:r>
            <a:r>
              <a:rPr lang="zh-TW" altLang="en-US" sz="3000" dirty="0"/>
              <a:t>令人震撼的視覺化報表，產品銷售重點一目了然</a:t>
            </a:r>
          </a:p>
          <a:p>
            <a:pPr marL="0" indent="0">
              <a:buNone/>
            </a:pP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925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8679" y="0"/>
            <a:ext cx="9404723" cy="717714"/>
          </a:xfrm>
        </p:spPr>
        <p:txBody>
          <a:bodyPr/>
          <a:lstStyle/>
          <a:p>
            <a:r>
              <a:rPr lang="zh-TW" altLang="en-US" dirty="0" smtClean="0"/>
              <a:t>堆疊直條圖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829"/>
          <a:stretch/>
        </p:blipFill>
        <p:spPr>
          <a:xfrm>
            <a:off x="6246564" y="717714"/>
            <a:ext cx="4333044" cy="60242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83846" y="1137972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32" y="2015313"/>
            <a:ext cx="4947480" cy="428160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037558" y="56757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7662642" y="394457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7662641" y="5209751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7662641" y="597585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4390633" y="224621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3808132" y="222915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616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6695" y="0"/>
            <a:ext cx="9404723" cy="745146"/>
          </a:xfrm>
        </p:spPr>
        <p:txBody>
          <a:bodyPr/>
          <a:lstStyle/>
          <a:p>
            <a:r>
              <a:rPr lang="zh-TW" altLang="en-US" dirty="0" smtClean="0"/>
              <a:t>折線圖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11" y="104775"/>
            <a:ext cx="9553575" cy="6648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41465" y="818483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7632469" y="74384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9020595" y="365229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9141780" y="5690419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747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6967" y="96102"/>
            <a:ext cx="9404723" cy="745146"/>
          </a:xfrm>
        </p:spPr>
        <p:txBody>
          <a:bodyPr/>
          <a:lstStyle/>
          <a:p>
            <a:r>
              <a:rPr lang="zh-TW" altLang="en-US" sz="3600" dirty="0" smtClean="0"/>
              <a:t>折線圖   月份 </a:t>
            </a:r>
            <a:r>
              <a:rPr lang="en-US" altLang="zh-TW" sz="3600" dirty="0"/>
              <a:t>= MONTH('</a:t>
            </a:r>
            <a:r>
              <a:rPr lang="zh-TW" altLang="en-US" sz="3600" dirty="0"/>
              <a:t>銷售</a:t>
            </a:r>
            <a:r>
              <a:rPr lang="en-US" altLang="zh-TW" sz="3600" dirty="0"/>
              <a:t>'[</a:t>
            </a:r>
            <a:r>
              <a:rPr lang="zh-TW" altLang="en-US" sz="3600" dirty="0"/>
              <a:t>日期</a:t>
            </a:r>
            <a:r>
              <a:rPr lang="en-US" altLang="zh-TW" sz="3600" dirty="0"/>
              <a:t>])&amp;"</a:t>
            </a:r>
            <a:r>
              <a:rPr lang="zh-TW" altLang="en-US" sz="3600" dirty="0"/>
              <a:t>月</a:t>
            </a:r>
            <a:r>
              <a:rPr lang="en-US" altLang="zh-TW" sz="3600" dirty="0"/>
              <a:t>"</a:t>
            </a:r>
            <a:br>
              <a:rPr lang="en-US" altLang="zh-TW" sz="3600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75" y="966787"/>
            <a:ext cx="8308658" cy="565952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002" y="1249655"/>
            <a:ext cx="2624400" cy="12960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160443" y="379654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0827360" y="228102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3930802" y="206948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469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239" y="132678"/>
            <a:ext cx="9404723" cy="781722"/>
          </a:xfrm>
        </p:spPr>
        <p:txBody>
          <a:bodyPr/>
          <a:lstStyle/>
          <a:p>
            <a:r>
              <a:rPr lang="zh-TW" altLang="en-US" dirty="0" smtClean="0"/>
              <a:t>折線圖  月 </a:t>
            </a:r>
            <a:r>
              <a:rPr lang="en-US" altLang="zh-TW" dirty="0"/>
              <a:t>= MONTH('</a:t>
            </a:r>
            <a:r>
              <a:rPr lang="zh-TW" altLang="en-US" dirty="0"/>
              <a:t>銷售</a:t>
            </a:r>
            <a:r>
              <a:rPr lang="en-US" altLang="zh-TW" dirty="0"/>
              <a:t>'[</a:t>
            </a:r>
            <a:r>
              <a:rPr lang="zh-TW" altLang="en-US" dirty="0"/>
              <a:t>日期</a:t>
            </a:r>
            <a:r>
              <a:rPr lang="en-US" altLang="zh-TW" dirty="0"/>
              <a:t>])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87" y="1041206"/>
            <a:ext cx="9546717" cy="561571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243466" y="215178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889269" y="231925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469751" y="317857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1396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折線圖  排序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646" y="1231456"/>
            <a:ext cx="9425059" cy="534308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927389" y="242044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724016" y="72990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491784" y="103374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78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130" y="278982"/>
            <a:ext cx="9404723" cy="873162"/>
          </a:xfrm>
        </p:spPr>
        <p:txBody>
          <a:bodyPr/>
          <a:lstStyle/>
          <a:p>
            <a:r>
              <a:rPr lang="zh-TW" altLang="en-US" dirty="0" smtClean="0"/>
              <a:t>折線圖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602" y="576071"/>
            <a:ext cx="8710934" cy="5938529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084160" y="3817551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4779101" y="518364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9245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業績達成率</a:t>
            </a:r>
            <a:r>
              <a:rPr lang="en-US" altLang="zh-TW" dirty="0"/>
              <a:t> </a:t>
            </a:r>
            <a:r>
              <a:rPr lang="zh-TW" altLang="en-US" sz="2400" dirty="0" smtClean="0"/>
              <a:t>業績</a:t>
            </a:r>
            <a:r>
              <a:rPr lang="zh-TW" altLang="en-US" sz="2400" dirty="0"/>
              <a:t>達成率 </a:t>
            </a:r>
            <a:r>
              <a:rPr lang="en-US" altLang="zh-TW" sz="2400" dirty="0"/>
              <a:t>= '</a:t>
            </a:r>
            <a:r>
              <a:rPr lang="zh-TW" altLang="en-US" sz="2400" dirty="0"/>
              <a:t>員工</a:t>
            </a:r>
            <a:r>
              <a:rPr lang="en-US" altLang="zh-TW" sz="2400" dirty="0"/>
              <a:t>'[</a:t>
            </a:r>
            <a:r>
              <a:rPr lang="zh-TW" altLang="en-US" sz="2400" dirty="0"/>
              <a:t>實際業績</a:t>
            </a:r>
            <a:r>
              <a:rPr lang="en-US" altLang="zh-TW" sz="2400" dirty="0"/>
              <a:t>]/'</a:t>
            </a:r>
            <a:r>
              <a:rPr lang="zh-TW" altLang="en-US" sz="2400" dirty="0"/>
              <a:t>員工</a:t>
            </a:r>
            <a:r>
              <a:rPr lang="en-US" altLang="zh-TW" sz="2400" dirty="0"/>
              <a:t>'[</a:t>
            </a:r>
            <a:r>
              <a:rPr lang="zh-TW" altLang="en-US" sz="2400" dirty="0"/>
              <a:t>目標業績</a:t>
            </a:r>
            <a:r>
              <a:rPr lang="en-US" altLang="zh-TW" sz="2400" dirty="0"/>
              <a:t>]</a:t>
            </a:r>
            <a:r>
              <a:rPr lang="zh-TW" altLang="en-US" sz="2400" dirty="0"/>
              <a:t/>
            </a:r>
            <a:br>
              <a:rPr lang="zh-TW" altLang="en-US" sz="2400" dirty="0"/>
            </a:br>
            <a:endParaRPr lang="zh-TW" altLang="en-US" sz="24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53" y="1702224"/>
            <a:ext cx="11595832" cy="4497407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0408719" y="344297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044383" y="344297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3148604" y="2341291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3920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6586"/>
          </a:xfrm>
        </p:spPr>
        <p:txBody>
          <a:bodyPr/>
          <a:lstStyle/>
          <a:p>
            <a:r>
              <a:rPr lang="zh-TW" altLang="en-US" dirty="0" smtClean="0"/>
              <a:t>群組橫條圖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389" y="633886"/>
            <a:ext cx="8130622" cy="58752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49938" y="1082607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8357363" y="63388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449938" y="333199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449937" y="487479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48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818298"/>
          </a:xfrm>
        </p:spPr>
        <p:txBody>
          <a:bodyPr/>
          <a:lstStyle/>
          <a:p>
            <a:r>
              <a:rPr lang="zh-TW" altLang="en-US" dirty="0" smtClean="0"/>
              <a:t>圓形圖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894" y="409149"/>
            <a:ext cx="8699526" cy="611966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61803" y="1335995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8350787" y="81829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148043" y="284368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148043" y="422138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9329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9154"/>
          </a:xfrm>
        </p:spPr>
        <p:txBody>
          <a:bodyPr/>
          <a:lstStyle/>
          <a:p>
            <a:r>
              <a:rPr lang="zh-TW" altLang="en-US" dirty="0" smtClean="0"/>
              <a:t>樹狀圖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292" y="452718"/>
            <a:ext cx="8944139" cy="60852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342304" y="1490231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9249729" y="95297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8416888" y="305796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416888" y="4508949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060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5225" y="256775"/>
            <a:ext cx="9404723" cy="812701"/>
          </a:xfrm>
        </p:spPr>
        <p:txBody>
          <a:bodyPr/>
          <a:lstStyle/>
          <a:p>
            <a:r>
              <a:rPr lang="en-US" altLang="zh-TW" b="1" dirty="0"/>
              <a:t>Power BI </a:t>
            </a:r>
            <a:r>
              <a:rPr lang="en-US" altLang="zh-TW" b="1" dirty="0" smtClean="0"/>
              <a:t>Desktop</a:t>
            </a:r>
            <a:r>
              <a:rPr lang="zh-TW" altLang="en-US" b="1" dirty="0" smtClean="0"/>
              <a:t>圖表顯示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1944" y="1069476"/>
            <a:ext cx="9485170" cy="54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130" y="214974"/>
            <a:ext cx="9404723" cy="726858"/>
          </a:xfrm>
        </p:spPr>
        <p:txBody>
          <a:bodyPr/>
          <a:lstStyle/>
          <a:p>
            <a:r>
              <a:rPr lang="zh-TW" altLang="en-US" dirty="0" smtClean="0"/>
              <a:t>樹狀圖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540" y="384048"/>
            <a:ext cx="8831128" cy="6172200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8482989" y="2151339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8482988" y="414225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9088917" y="530216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43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3815" y="0"/>
            <a:ext cx="9404723" cy="726858"/>
          </a:xfrm>
        </p:spPr>
        <p:txBody>
          <a:bodyPr/>
          <a:lstStyle/>
          <a:p>
            <a:r>
              <a:rPr lang="zh-TW" altLang="en-US" dirty="0" smtClean="0"/>
              <a:t>地圖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94" y="278702"/>
            <a:ext cx="8480346" cy="6393386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6595467" y="1325074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7733843" y="260303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7733842" y="521402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953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5130" y="86958"/>
            <a:ext cx="9404723" cy="790866"/>
          </a:xfrm>
        </p:spPr>
        <p:txBody>
          <a:bodyPr/>
          <a:lstStyle/>
          <a:p>
            <a:r>
              <a:rPr lang="zh-TW" altLang="en-US" dirty="0" smtClean="0"/>
              <a:t>卡片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94" y="1321118"/>
            <a:ext cx="6277279" cy="50522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73" y="1321118"/>
            <a:ext cx="5583310" cy="5052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87248" y="2096159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347491" y="165286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4656498" y="261404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5664482" y="419398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10803911" y="261404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9838312" y="419398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9838312" y="5283676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80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836586"/>
          </a:xfrm>
        </p:spPr>
        <p:txBody>
          <a:bodyPr/>
          <a:lstStyle/>
          <a:p>
            <a:r>
              <a:rPr lang="zh-TW" altLang="en-US" dirty="0" smtClean="0"/>
              <a:t>複製卡片 </a:t>
            </a:r>
            <a:r>
              <a:rPr lang="en-US" altLang="zh-TW" dirty="0" err="1" smtClean="0"/>
              <a:t>Ctrl+C,Ctrl+V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2916"/>
            <a:ext cx="6111197" cy="51566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97" y="1202916"/>
            <a:ext cx="6051232" cy="515665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4039553" y="3010655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5526831" y="404624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981642" y="1611513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8502187" y="335816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8502187" y="414757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8502187" y="4830490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7182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878" y="126146"/>
            <a:ext cx="9404723" cy="872229"/>
          </a:xfrm>
        </p:spPr>
        <p:txBody>
          <a:bodyPr/>
          <a:lstStyle/>
          <a:p>
            <a:r>
              <a:rPr lang="zh-TW" altLang="en-US" dirty="0" smtClean="0"/>
              <a:t>平均業績達成率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967" y="858318"/>
            <a:ext cx="6618241" cy="56578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40627" y="1787687"/>
            <a:ext cx="330506" cy="3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894339" y="1307467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682798" y="2861382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6781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2618297" cy="873162"/>
          </a:xfrm>
        </p:spPr>
        <p:txBody>
          <a:bodyPr/>
          <a:lstStyle/>
          <a:p>
            <a:r>
              <a:rPr lang="en-US" altLang="zh-TW" dirty="0" smtClean="0"/>
              <a:t>Logo</a:t>
            </a:r>
            <a:r>
              <a:rPr lang="zh-TW" altLang="en-US" dirty="0" smtClean="0"/>
              <a:t>圖像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25880"/>
            <a:ext cx="10419474" cy="5311569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9725674" y="1549838"/>
            <a:ext cx="423081" cy="42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690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76" y="296990"/>
            <a:ext cx="11725507" cy="62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6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07215" y="2921598"/>
            <a:ext cx="2618297" cy="1400530"/>
          </a:xfrm>
        </p:spPr>
        <p:txBody>
          <a:bodyPr/>
          <a:lstStyle/>
          <a:p>
            <a:r>
              <a:rPr lang="zh-TW" altLang="en-US" dirty="0" smtClean="0"/>
              <a:t>謝謝聆聽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342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觀念</a:t>
            </a:r>
            <a:r>
              <a:rPr lang="zh-TW" altLang="en-US" b="1" dirty="0" smtClean="0"/>
              <a:t>建立：分析</a:t>
            </a:r>
            <a:r>
              <a:rPr lang="zh-TW" altLang="en-US" b="1" dirty="0"/>
              <a:t>數據前的準備工作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dirty="0"/>
              <a:t>Power BI Desktop</a:t>
            </a:r>
            <a:r>
              <a:rPr lang="zh-TW" altLang="en-US" sz="3600" b="1" dirty="0"/>
              <a:t>特點</a:t>
            </a:r>
          </a:p>
          <a:p>
            <a:r>
              <a:rPr lang="zh-TW" altLang="en-US" sz="3600" b="1" dirty="0"/>
              <a:t>不寫程式的自助式數據分析</a:t>
            </a:r>
          </a:p>
          <a:p>
            <a:r>
              <a:rPr lang="zh-TW" altLang="en-US" sz="3600" b="1" dirty="0"/>
              <a:t>導入內外部跨平台數據資料</a:t>
            </a:r>
          </a:p>
          <a:p>
            <a:r>
              <a:rPr lang="zh-TW" altLang="en-US" sz="3600" b="1" dirty="0"/>
              <a:t>分散式報表檔案自動整合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522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數據</a:t>
            </a:r>
            <a:r>
              <a:rPr lang="zh-TW" altLang="en-US" b="1" dirty="0" smtClean="0"/>
              <a:t>整理：自助式</a:t>
            </a:r>
            <a:r>
              <a:rPr lang="zh-TW" altLang="en-US" b="1" dirty="0"/>
              <a:t>分析巨量資料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/>
              <a:t>編輯報表資料模型</a:t>
            </a:r>
          </a:p>
          <a:p>
            <a:r>
              <a:rPr lang="zh-TW" altLang="en-US" sz="3600" b="1" dirty="0"/>
              <a:t>製作關聯資料、欄位階層化</a:t>
            </a:r>
          </a:p>
          <a:p>
            <a:r>
              <a:rPr lang="zh-TW" altLang="en-US" sz="3600" b="1" dirty="0"/>
              <a:t>進階量值計算與</a:t>
            </a:r>
            <a:r>
              <a:rPr lang="en-US" altLang="zh-TW" sz="3600" b="1" dirty="0"/>
              <a:t>DAX</a:t>
            </a:r>
            <a:r>
              <a:rPr lang="zh-TW" altLang="en-US" sz="3600" b="1" dirty="0" smtClean="0"/>
              <a:t>函數</a:t>
            </a:r>
            <a:r>
              <a:rPr lang="en-US" altLang="zh-TW" sz="3600" b="1" dirty="0" smtClean="0"/>
              <a:t>(</a:t>
            </a:r>
            <a:r>
              <a:rPr lang="zh-TW" altLang="en-US" sz="3600" b="1" dirty="0" smtClean="0"/>
              <a:t>類似</a:t>
            </a:r>
            <a:r>
              <a:rPr lang="en-US" altLang="zh-TW" sz="3600" b="1" dirty="0" smtClean="0"/>
              <a:t>Excel</a:t>
            </a:r>
            <a:r>
              <a:rPr lang="zh-TW" altLang="en-US" sz="3600" b="1" dirty="0" smtClean="0"/>
              <a:t>函數</a:t>
            </a:r>
            <a:r>
              <a:rPr lang="en-US" altLang="zh-TW" sz="3600" b="1" dirty="0" smtClean="0"/>
              <a:t>)</a:t>
            </a:r>
            <a:endParaRPr lang="zh-TW" altLang="en-US" sz="3600" b="1" dirty="0"/>
          </a:p>
          <a:p>
            <a:r>
              <a:rPr lang="zh-TW" altLang="en-US" sz="3600" b="1" dirty="0"/>
              <a:t>產出可分析之正規資料表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8885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圖像</a:t>
            </a:r>
            <a:r>
              <a:rPr lang="zh-TW" altLang="en-US" b="1" dirty="0" smtClean="0"/>
              <a:t>速讀：報表</a:t>
            </a:r>
            <a:r>
              <a:rPr lang="zh-TW" altLang="en-US" b="1" dirty="0"/>
              <a:t>資料視覺化實作</a:t>
            </a:r>
            <a:br>
              <a:rPr lang="zh-TW" altLang="en-US" b="1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b="1" dirty="0"/>
              <a:t>商用報表數位儀表板製作</a:t>
            </a:r>
          </a:p>
          <a:p>
            <a:r>
              <a:rPr lang="zh-TW" altLang="en-US" sz="3600" b="1" dirty="0"/>
              <a:t>展開多層次分析圖表</a:t>
            </a:r>
          </a:p>
          <a:p>
            <a:r>
              <a:rPr lang="zh-TW" altLang="en-US" sz="3600" b="1" dirty="0"/>
              <a:t>收納複雜資訊聚焦重點</a:t>
            </a:r>
          </a:p>
          <a:p>
            <a:r>
              <a:rPr lang="zh-TW" altLang="en-US" sz="3600" b="1" dirty="0"/>
              <a:t>建立交叉分析篩選器</a:t>
            </a:r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29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Power BI </a:t>
            </a:r>
            <a:r>
              <a:rPr lang="en-US" altLang="zh-TW" dirty="0" smtClean="0"/>
              <a:t>Desktop</a:t>
            </a:r>
            <a:r>
              <a:rPr lang="zh-TW" altLang="en-US" dirty="0" smtClean="0"/>
              <a:t>支援系統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建議使用 </a:t>
            </a:r>
            <a:r>
              <a:rPr lang="en-US" altLang="zh-TW" sz="3200" dirty="0"/>
              <a:t>Windows </a:t>
            </a:r>
            <a:r>
              <a:rPr lang="zh-TW" altLang="en-US" sz="3200" dirty="0"/>
              <a:t>用戶端版本 </a:t>
            </a:r>
            <a:r>
              <a:rPr lang="en-US" altLang="zh-TW" sz="3200" dirty="0"/>
              <a:t>(</a:t>
            </a:r>
            <a:r>
              <a:rPr lang="zh-TW" altLang="en-US" sz="3200" dirty="0"/>
              <a:t>例如 </a:t>
            </a:r>
            <a:r>
              <a:rPr lang="en-US" altLang="zh-TW" sz="3200" dirty="0"/>
              <a:t>Windows 10</a:t>
            </a:r>
            <a:r>
              <a:rPr lang="en-US" altLang="zh-TW" sz="3200" dirty="0" smtClean="0"/>
              <a:t>)</a:t>
            </a:r>
          </a:p>
          <a:p>
            <a:r>
              <a:rPr lang="en-US" altLang="zh-TW" sz="3200" dirty="0"/>
              <a:t>Windows 7 </a:t>
            </a:r>
            <a:r>
              <a:rPr lang="zh-TW" altLang="en-US" sz="3200" dirty="0"/>
              <a:t>已不再支援 </a:t>
            </a:r>
            <a:r>
              <a:rPr lang="en-US" altLang="zh-TW" sz="3200" dirty="0"/>
              <a:t>Power BI </a:t>
            </a:r>
            <a:r>
              <a:rPr lang="en-US" altLang="zh-TW" sz="3200" dirty="0" smtClean="0"/>
              <a:t>Desktop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359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PowerBI</a:t>
            </a:r>
            <a:r>
              <a:rPr lang="zh-TW" altLang="en-US" dirty="0" smtClean="0"/>
              <a:t>下載與安裝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94148"/>
            <a:ext cx="10939337" cy="466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1087</TotalTime>
  <Words>513</Words>
  <Application>Microsoft Office PowerPoint</Application>
  <PresentationFormat>寬螢幕</PresentationFormat>
  <Paragraphs>152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2" baseType="lpstr">
      <vt:lpstr>新細明體</vt:lpstr>
      <vt:lpstr>Arial</vt:lpstr>
      <vt:lpstr>Century Gothic</vt:lpstr>
      <vt:lpstr>Wingdings 3</vt:lpstr>
      <vt:lpstr>離子</vt:lpstr>
      <vt:lpstr> PowerBI 實務操作</vt:lpstr>
      <vt:lpstr>Power BI Desktop是什麼？</vt:lpstr>
      <vt:lpstr>為什麼要學Power BI Desktop</vt:lpstr>
      <vt:lpstr>Power BI Desktop圖表顯示</vt:lpstr>
      <vt:lpstr>觀念建立：分析數據前的準備工作 </vt:lpstr>
      <vt:lpstr>數據整理：自助式分析巨量資料 </vt:lpstr>
      <vt:lpstr>圖像速讀：報表資料視覺化實作 </vt:lpstr>
      <vt:lpstr>Power BI Desktop支援系統</vt:lpstr>
      <vt:lpstr>PowerBI下載與安裝</vt:lpstr>
      <vt:lpstr>PowerPoint 簡報</vt:lpstr>
      <vt:lpstr>PowerPoint 簡報</vt:lpstr>
      <vt:lpstr>PowerPoint 簡報</vt:lpstr>
      <vt:lpstr>PowerPoint 簡報</vt:lpstr>
      <vt:lpstr>開啟PowerBI</vt:lpstr>
      <vt:lpstr>資料處理</vt:lpstr>
      <vt:lpstr>資料處理-使用第一個資料列作為標頭</vt:lpstr>
      <vt:lpstr>資料處理-刪除欄位</vt:lpstr>
      <vt:lpstr>資料處理-分割資料行</vt:lpstr>
      <vt:lpstr>資料處理-分割資料行/</vt:lpstr>
      <vt:lpstr>資料處理-關閉並套用</vt:lpstr>
      <vt:lpstr>關聯-相同名稱自動關聯</vt:lpstr>
      <vt:lpstr>關聯-不同名稱(拖曳連結)</vt:lpstr>
      <vt:lpstr>導入欄位-新增資料欄</vt:lpstr>
      <vt:lpstr>新增資料欄   總金額 = RELATED('產品'[單價])*'銷售'[數量]</vt:lpstr>
      <vt:lpstr>新增量值  銷售總額 = SUM('銷售'[總金額]) </vt:lpstr>
      <vt:lpstr>視覺化圖表</vt:lpstr>
      <vt:lpstr>群組直條圖</vt:lpstr>
      <vt:lpstr>交叉分析篩選器-文字</vt:lpstr>
      <vt:lpstr>交叉篩選器-日期</vt:lpstr>
      <vt:lpstr>堆疊直條圖</vt:lpstr>
      <vt:lpstr>折線圖</vt:lpstr>
      <vt:lpstr>折線圖   月份 = MONTH('銷售'[日期])&amp;"月" </vt:lpstr>
      <vt:lpstr>折線圖  月 = MONTH('銷售'[日期]) </vt:lpstr>
      <vt:lpstr>折線圖  排序</vt:lpstr>
      <vt:lpstr>折線圖</vt:lpstr>
      <vt:lpstr>業績達成率 業績達成率 = '員工'[實際業績]/'員工'[目標業績] </vt:lpstr>
      <vt:lpstr>群組橫條圖</vt:lpstr>
      <vt:lpstr>圓形圖</vt:lpstr>
      <vt:lpstr>樹狀圖</vt:lpstr>
      <vt:lpstr>樹狀圖</vt:lpstr>
      <vt:lpstr>地圖</vt:lpstr>
      <vt:lpstr>卡片</vt:lpstr>
      <vt:lpstr>複製卡片 Ctrl+C,Ctrl+V   </vt:lpstr>
      <vt:lpstr>平均業績達成率</vt:lpstr>
      <vt:lpstr>Logo圖像</vt:lpstr>
      <vt:lpstr>PowerPoint 簡報</vt:lpstr>
      <vt:lpstr>謝謝聆聽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12452(張漢呈)</dc:creator>
  <cp:lastModifiedBy>12452(張漢呈)</cp:lastModifiedBy>
  <cp:revision>69</cp:revision>
  <dcterms:created xsi:type="dcterms:W3CDTF">2021-12-08T01:49:39Z</dcterms:created>
  <dcterms:modified xsi:type="dcterms:W3CDTF">2023-08-01T03:02:58Z</dcterms:modified>
</cp:coreProperties>
</file>